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aret Bold" charset="1" panose="00000000000000000000"/>
      <p:regular r:id="rId21"/>
    </p:embeddedFont>
    <p:embeddedFont>
      <p:font typeface="Garet" charset="1" panose="00000000000000000000"/>
      <p:regular r:id="rId22"/>
    </p:embeddedFont>
    <p:embeddedFont>
      <p:font typeface="Glacial Indifference" charset="1" panose="000000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Semi-Bold" charset="1" panose="000007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https://youtu.be/vhUd5ej8AM8?si=qPA2hkKzpiVmFTrg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hOoBvquk.mp4" Type="http://schemas.openxmlformats.org/officeDocument/2006/relationships/video"/><Relationship Id="rId4" Target="../media/VAGhOoBvquk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https://www.youtube.com/watch?si=qPA2hkKzpiVmFTrg&amp;v=vhUd5ej8AM8&amp;feature=youtu.be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11840" y="-1793362"/>
            <a:ext cx="7152321" cy="10254223"/>
          </a:xfrm>
          <a:custGeom>
            <a:avLst/>
            <a:gdLst/>
            <a:ahLst/>
            <a:cxnLst/>
            <a:rect r="r" b="b" t="t" l="l"/>
            <a:pathLst>
              <a:path h="10254223" w="7152321">
                <a:moveTo>
                  <a:pt x="0" y="0"/>
                </a:moveTo>
                <a:lnTo>
                  <a:pt x="7152320" y="0"/>
                </a:lnTo>
                <a:lnTo>
                  <a:pt x="7152320" y="10254224"/>
                </a:lnTo>
                <a:lnTo>
                  <a:pt x="0" y="1025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6733947"/>
            <a:ext cx="840354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266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TEAM: CodeVengers</a:t>
            </a:r>
          </a:p>
          <a:p>
            <a:pPr algn="l">
              <a:lnSpc>
                <a:spcPts val="3196"/>
              </a:lnSpc>
            </a:pPr>
          </a:p>
          <a:p>
            <a:pPr algn="l">
              <a:lnSpc>
                <a:spcPts val="3196"/>
              </a:lnSpc>
            </a:pPr>
            <a:r>
              <a:rPr lang="en-US" sz="26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Aarushi Jain- Frontend Developer</a:t>
            </a:r>
          </a:p>
          <a:p>
            <a:pPr algn="l">
              <a:lnSpc>
                <a:spcPts val="3196"/>
              </a:lnSpc>
            </a:pPr>
            <a:r>
              <a:rPr lang="en-US" sz="26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Ashok Thaniyath- Frontend Developer</a:t>
            </a:r>
          </a:p>
          <a:p>
            <a:pPr algn="l">
              <a:lnSpc>
                <a:spcPts val="3196"/>
              </a:lnSpc>
            </a:pPr>
            <a:r>
              <a:rPr lang="en-US" sz="26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Shravani Dhore- Backend Developer</a:t>
            </a:r>
          </a:p>
          <a:p>
            <a:pPr algn="l">
              <a:lnSpc>
                <a:spcPts val="3196"/>
              </a:lnSpc>
            </a:pPr>
            <a:r>
              <a:rPr lang="en-US" sz="26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Yash Patil- Backend Developer</a:t>
            </a:r>
          </a:p>
          <a:p>
            <a:pPr algn="l">
              <a:lnSpc>
                <a:spcPts val="3196"/>
              </a:lnSpc>
            </a:pPr>
          </a:p>
          <a:p>
            <a:pPr algn="l">
              <a:lnSpc>
                <a:spcPts val="3196"/>
              </a:lnSpc>
            </a:pPr>
            <a:r>
              <a:rPr lang="en-US" sz="26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NMIMS, Navi Mumbai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93617" y="4114800"/>
            <a:ext cx="7175183" cy="10287000"/>
          </a:xfrm>
          <a:custGeom>
            <a:avLst/>
            <a:gdLst/>
            <a:ahLst/>
            <a:cxnLst/>
            <a:rect r="r" b="b" t="t" l="l"/>
            <a:pathLst>
              <a:path h="10287000" w="7175183">
                <a:moveTo>
                  <a:pt x="0" y="0"/>
                </a:moveTo>
                <a:lnTo>
                  <a:pt x="7175183" y="0"/>
                </a:lnTo>
                <a:lnTo>
                  <a:pt x="71751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097046"/>
            <a:ext cx="10022665" cy="2258849"/>
            <a:chOff x="0" y="0"/>
            <a:chExt cx="2069212" cy="4663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9212" cy="466347"/>
            </a:xfrm>
            <a:custGeom>
              <a:avLst/>
              <a:gdLst/>
              <a:ahLst/>
              <a:cxnLst/>
              <a:rect r="r" b="b" t="t" l="l"/>
              <a:pathLst>
                <a:path h="466347" w="2069212">
                  <a:moveTo>
                    <a:pt x="0" y="0"/>
                  </a:moveTo>
                  <a:lnTo>
                    <a:pt x="2069212" y="0"/>
                  </a:lnTo>
                  <a:lnTo>
                    <a:pt x="2069212" y="466347"/>
                  </a:lnTo>
                  <a:lnTo>
                    <a:pt x="0" y="466347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69212" cy="513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081667"/>
            <a:ext cx="10681850" cy="2274228"/>
            <a:chOff x="0" y="0"/>
            <a:chExt cx="14242466" cy="30323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899662" y="1235699"/>
              <a:ext cx="3578702" cy="1180972"/>
            </a:xfrm>
            <a:custGeom>
              <a:avLst/>
              <a:gdLst/>
              <a:ahLst/>
              <a:cxnLst/>
              <a:rect r="r" b="b" t="t" l="l"/>
              <a:pathLst>
                <a:path h="1180972" w="3578702">
                  <a:moveTo>
                    <a:pt x="0" y="0"/>
                  </a:moveTo>
                  <a:lnTo>
                    <a:pt x="3578702" y="0"/>
                  </a:lnTo>
                  <a:lnTo>
                    <a:pt x="3578702" y="1180971"/>
                  </a:lnTo>
                  <a:lnTo>
                    <a:pt x="0" y="1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676705" y="-261017"/>
              <a:ext cx="7565762" cy="3293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54"/>
                </a:lnSpc>
              </a:pPr>
              <a:r>
                <a:rPr lang="en-US" sz="14895" spc="-610">
                  <a:solidFill>
                    <a:srgbClr val="FAFA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uiterAI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285750"/>
              <a:ext cx="5301730" cy="3293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54"/>
                </a:lnSpc>
              </a:pPr>
              <a:r>
                <a:rPr lang="en-US" sz="14895" spc="-610">
                  <a:solidFill>
                    <a:srgbClr val="FAFA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recr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16181" y="593395"/>
            <a:ext cx="42868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ECHELON’25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436267"/>
            <a:ext cx="1320906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444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Bridging the Gap between AI efficiency and human centric hiring!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7538" y="4589585"/>
            <a:ext cx="10699372" cy="5697415"/>
          </a:xfrm>
          <a:custGeom>
            <a:avLst/>
            <a:gdLst/>
            <a:ahLst/>
            <a:cxnLst/>
            <a:rect r="r" b="b" t="t" l="l"/>
            <a:pathLst>
              <a:path h="5697415" w="10699372">
                <a:moveTo>
                  <a:pt x="0" y="0"/>
                </a:moveTo>
                <a:lnTo>
                  <a:pt x="10699372" y="0"/>
                </a:lnTo>
                <a:lnTo>
                  <a:pt x="10699372" y="5697415"/>
                </a:lnTo>
                <a:lnTo>
                  <a:pt x="0" y="5697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26910" y="6835537"/>
            <a:ext cx="7061090" cy="2836055"/>
          </a:xfrm>
          <a:custGeom>
            <a:avLst/>
            <a:gdLst/>
            <a:ahLst/>
            <a:cxnLst/>
            <a:rect r="r" b="b" t="t" l="l"/>
            <a:pathLst>
              <a:path h="2836055" w="7061090">
                <a:moveTo>
                  <a:pt x="0" y="0"/>
                </a:moveTo>
                <a:lnTo>
                  <a:pt x="7061090" y="0"/>
                </a:lnTo>
                <a:lnTo>
                  <a:pt x="7061090" y="2836055"/>
                </a:lnTo>
                <a:lnTo>
                  <a:pt x="0" y="2836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72" t="-3720" r="-56845" b="-818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58662" y="204026"/>
            <a:ext cx="10402176" cy="5550591"/>
          </a:xfrm>
          <a:custGeom>
            <a:avLst/>
            <a:gdLst/>
            <a:ahLst/>
            <a:cxnLst/>
            <a:rect r="r" b="b" t="t" l="l"/>
            <a:pathLst>
              <a:path h="5550591" w="10402176">
                <a:moveTo>
                  <a:pt x="0" y="0"/>
                </a:moveTo>
                <a:lnTo>
                  <a:pt x="10402177" y="0"/>
                </a:lnTo>
                <a:lnTo>
                  <a:pt x="10402177" y="5550591"/>
                </a:lnTo>
                <a:lnTo>
                  <a:pt x="0" y="5550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62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2900" y="204026"/>
            <a:ext cx="7124678" cy="3994487"/>
          </a:xfrm>
          <a:custGeom>
            <a:avLst/>
            <a:gdLst/>
            <a:ahLst/>
            <a:cxnLst/>
            <a:rect r="r" b="b" t="t" l="l"/>
            <a:pathLst>
              <a:path h="3994487" w="7124678">
                <a:moveTo>
                  <a:pt x="0" y="0"/>
                </a:moveTo>
                <a:lnTo>
                  <a:pt x="7124678" y="0"/>
                </a:lnTo>
                <a:lnTo>
                  <a:pt x="7124678" y="3994487"/>
                </a:lnTo>
                <a:lnTo>
                  <a:pt x="0" y="3994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722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30400" y="8471916"/>
            <a:ext cx="7315200" cy="3630168"/>
          </a:xfrm>
          <a:custGeom>
            <a:avLst/>
            <a:gdLst/>
            <a:ahLst/>
            <a:cxnLst/>
            <a:rect r="r" b="b" t="t" l="l"/>
            <a:pathLst>
              <a:path h="3630168" w="7315200">
                <a:moveTo>
                  <a:pt x="0" y="0"/>
                </a:moveTo>
                <a:lnTo>
                  <a:pt x="7315200" y="0"/>
                </a:lnTo>
                <a:lnTo>
                  <a:pt x="7315200" y="3630168"/>
                </a:lnTo>
                <a:lnTo>
                  <a:pt x="0" y="3630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4393" y="2578082"/>
            <a:ext cx="14159215" cy="384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8042" indent="-394021" lvl="1">
              <a:lnSpc>
                <a:spcPts val="5183"/>
              </a:lnSpc>
              <a:buFont typeface="Arial"/>
              <a:buChar char="•"/>
            </a:pPr>
            <a:r>
              <a:rPr lang="en-US" sz="36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AI-Powered Proctoring – Implement real-time monitoring in AI interviews to prevent impersonation and ensure candidate authenticity.</a:t>
            </a:r>
          </a:p>
          <a:p>
            <a:pPr algn="l" marL="788042" indent="-394021" lvl="1">
              <a:lnSpc>
                <a:spcPts val="5183"/>
              </a:lnSpc>
              <a:buFont typeface="Arial"/>
              <a:buChar char="•"/>
            </a:pPr>
            <a:r>
              <a:rPr lang="en-US" sz="36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Multilingual AI Interviews – Expand interview capabilities to multiple languages, enabling global hiring and enhancing accessibility.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11674861" cy="92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2"/>
              </a:lnSpc>
            </a:pPr>
            <a:r>
              <a:rPr lang="en-US" b="true" sz="6912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Future Scope &amp; Scalability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4521046" y="8471916"/>
            <a:ext cx="13944600" cy="9864969"/>
            <a:chOff x="0" y="0"/>
            <a:chExt cx="3672652" cy="25981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72652" cy="2598181"/>
            </a:xfrm>
            <a:custGeom>
              <a:avLst/>
              <a:gdLst/>
              <a:ahLst/>
              <a:cxnLst/>
              <a:rect r="r" b="b" t="t" l="l"/>
              <a:pathLst>
                <a:path h="2598181" w="3672652">
                  <a:moveTo>
                    <a:pt x="0" y="0"/>
                  </a:moveTo>
                  <a:lnTo>
                    <a:pt x="3672652" y="0"/>
                  </a:lnTo>
                  <a:lnTo>
                    <a:pt x="3672652" y="2598181"/>
                  </a:lnTo>
                  <a:lnTo>
                    <a:pt x="0" y="2598181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72652" cy="2645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09438" y="7595616"/>
            <a:ext cx="7315200" cy="3630168"/>
          </a:xfrm>
          <a:custGeom>
            <a:avLst/>
            <a:gdLst/>
            <a:ahLst/>
            <a:cxnLst/>
            <a:rect r="r" b="b" t="t" l="l"/>
            <a:pathLst>
              <a:path h="3630168" w="7315200">
                <a:moveTo>
                  <a:pt x="0" y="0"/>
                </a:moveTo>
                <a:lnTo>
                  <a:pt x="7315200" y="0"/>
                </a:lnTo>
                <a:lnTo>
                  <a:pt x="7315200" y="3630168"/>
                </a:lnTo>
                <a:lnTo>
                  <a:pt x="0" y="3630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30655" y="-2505539"/>
            <a:ext cx="7152321" cy="10254223"/>
          </a:xfrm>
          <a:custGeom>
            <a:avLst/>
            <a:gdLst/>
            <a:ahLst/>
            <a:cxnLst/>
            <a:rect r="r" b="b" t="t" l="l"/>
            <a:pathLst>
              <a:path h="10254223" w="7152321">
                <a:moveTo>
                  <a:pt x="0" y="0"/>
                </a:moveTo>
                <a:lnTo>
                  <a:pt x="7152320" y="0"/>
                </a:lnTo>
                <a:lnTo>
                  <a:pt x="7152320" y="10254224"/>
                </a:lnTo>
                <a:lnTo>
                  <a:pt x="0" y="1025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9144" y="6139546"/>
            <a:ext cx="8946480" cy="144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20"/>
              </a:lnSpc>
            </a:pPr>
            <a:r>
              <a:rPr lang="en-US" b="true" sz="9517" spc="837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735625" y="3402623"/>
            <a:ext cx="7175183" cy="10287000"/>
          </a:xfrm>
          <a:custGeom>
            <a:avLst/>
            <a:gdLst/>
            <a:ahLst/>
            <a:cxnLst/>
            <a:rect r="r" b="b" t="t" l="l"/>
            <a:pathLst>
              <a:path h="10287000" w="7175183">
                <a:moveTo>
                  <a:pt x="0" y="0"/>
                </a:moveTo>
                <a:lnTo>
                  <a:pt x="7175182" y="0"/>
                </a:lnTo>
                <a:lnTo>
                  <a:pt x="71751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8846" y="2362588"/>
            <a:ext cx="16741042" cy="301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1736" indent="-465868" lvl="1">
              <a:lnSpc>
                <a:spcPts val="6128"/>
              </a:lnSpc>
              <a:buFont typeface="Arial"/>
              <a:buChar char="•"/>
            </a:pPr>
            <a:r>
              <a:rPr lang="en-US" sz="431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Innovative AI-Powered Hiring</a:t>
            </a:r>
          </a:p>
          <a:p>
            <a:pPr algn="l" marL="931736" indent="-465868" lvl="1">
              <a:lnSpc>
                <a:spcPts val="6128"/>
              </a:lnSpc>
              <a:buFont typeface="Arial"/>
              <a:buChar char="•"/>
            </a:pPr>
            <a:r>
              <a:rPr lang="en-US" sz="431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AI-Powered Interviews with Virtual Avatars </a:t>
            </a:r>
          </a:p>
          <a:p>
            <a:pPr algn="l" marL="931736" indent="-465868" lvl="1">
              <a:lnSpc>
                <a:spcPts val="6128"/>
              </a:lnSpc>
              <a:buFont typeface="Arial"/>
              <a:buChar char="•"/>
            </a:pPr>
            <a:r>
              <a:rPr lang="en-US" sz="431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Dynamic &amp; Real-Time Learning </a:t>
            </a:r>
          </a:p>
          <a:p>
            <a:pPr algn="l" marL="931736" indent="-465868" lvl="1">
              <a:lnSpc>
                <a:spcPts val="6128"/>
              </a:lnSpc>
              <a:buFont typeface="Arial"/>
              <a:buChar char="•"/>
            </a:pPr>
            <a:r>
              <a:rPr lang="en-US" sz="431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431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calable &amp; Future-Ready 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00278" y="7643789"/>
            <a:ext cx="1097539" cy="10975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00278" y="2385323"/>
            <a:ext cx="1097539" cy="10975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00278" y="5014556"/>
            <a:ext cx="1097539" cy="10975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772488">
            <a:off x="-3993877" y="-4455"/>
            <a:ext cx="6855995" cy="13716422"/>
            <a:chOff x="0" y="0"/>
            <a:chExt cx="2110525" cy="42224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0525" cy="4222414"/>
            </a:xfrm>
            <a:custGeom>
              <a:avLst/>
              <a:gdLst/>
              <a:ahLst/>
              <a:cxnLst/>
              <a:rect r="r" b="b" t="t" l="l"/>
              <a:pathLst>
                <a:path h="4222414" w="2110525">
                  <a:moveTo>
                    <a:pt x="0" y="0"/>
                  </a:moveTo>
                  <a:lnTo>
                    <a:pt x="2110525" y="0"/>
                  </a:lnTo>
                  <a:lnTo>
                    <a:pt x="2110525" y="4222414"/>
                  </a:lnTo>
                  <a:lnTo>
                    <a:pt x="0" y="4222414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110525" cy="427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26869" y="3345369"/>
            <a:ext cx="4812632" cy="4114800"/>
          </a:xfrm>
          <a:custGeom>
            <a:avLst/>
            <a:gdLst/>
            <a:ahLst/>
            <a:cxnLst/>
            <a:rect r="r" b="b" t="t" l="l"/>
            <a:pathLst>
              <a:path h="4114800" w="4812632">
                <a:moveTo>
                  <a:pt x="0" y="0"/>
                </a:moveTo>
                <a:lnTo>
                  <a:pt x="4812631" y="0"/>
                </a:lnTo>
                <a:lnTo>
                  <a:pt x="48126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31462" y="2385323"/>
            <a:ext cx="6741087" cy="64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13"/>
              </a:lnSpc>
            </a:pPr>
            <a:r>
              <a:rPr lang="en-US" b="true" sz="426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Job Description Creator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31462" y="3217552"/>
            <a:ext cx="6137676" cy="11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</a:pPr>
            <a:r>
              <a:rPr lang="en-US" sz="2237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4" tooltip="https://youtu.be/vhUd5ej8AM8?si=qPA2hkKzpiVmFTrg"/>
              </a:rPr>
              <a:t>AI-driven JD creation that adapts and improves in real time based on recruiter inputs.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27123" y="2614456"/>
            <a:ext cx="1643849" cy="6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3"/>
              </a:lnSpc>
            </a:pPr>
            <a:r>
              <a:rPr lang="en-US" b="true" sz="426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31462" y="7643789"/>
            <a:ext cx="6289531" cy="64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13"/>
              </a:lnSpc>
            </a:pPr>
            <a:r>
              <a:rPr lang="en-US" b="true" sz="426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AI-Powered Interviews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1462" y="8476017"/>
            <a:ext cx="6137676" cy="11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</a:pPr>
            <a:r>
              <a:rPr lang="en-US" sz="22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Virtual AI-driven interview avatars ensuring unbiased and standardized candidate assessments.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31462" y="5846785"/>
            <a:ext cx="6137676" cy="11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</a:pPr>
            <a:r>
              <a:rPr lang="en-US" sz="22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Smart CV shortlisting that ranks candidates based on weighted skills and transparent &amp; explainable AI decisions.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27123" y="5243688"/>
            <a:ext cx="1643849" cy="6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3"/>
              </a:lnSpc>
            </a:pPr>
            <a:r>
              <a:rPr lang="en-US" b="true" sz="426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27123" y="7872921"/>
            <a:ext cx="1643849" cy="6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3"/>
              </a:lnSpc>
            </a:pPr>
            <a:r>
              <a:rPr lang="en-US" b="true" sz="426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1324" y="1430834"/>
            <a:ext cx="10171600" cy="64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2"/>
              </a:lnSpc>
            </a:pPr>
            <a:r>
              <a:rPr lang="en-US" b="true" sz="421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Features: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31462" y="5014556"/>
            <a:ext cx="6741087" cy="64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13"/>
              </a:lnSpc>
            </a:pPr>
            <a:r>
              <a:rPr lang="en-US" b="true" sz="426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CV Analyser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89374" y="201143"/>
            <a:ext cx="13698626" cy="85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b="true" sz="28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An adaptive, bias-aware AI hiring assistant that empowers recruiters with fair, transparent, and intelligent hiring decisions.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2833" y="232673"/>
            <a:ext cx="1256147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39"/>
              </a:lnSpc>
            </a:pPr>
            <a:r>
              <a:rPr lang="en-US" b="true" sz="5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RecruiterAI-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0096564" cy="1028700"/>
            <a:chOff x="0" y="0"/>
            <a:chExt cx="2659177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9177" cy="270933"/>
            </a:xfrm>
            <a:custGeom>
              <a:avLst/>
              <a:gdLst/>
              <a:ahLst/>
              <a:cxnLst/>
              <a:rect r="r" b="b" t="t" l="l"/>
              <a:pathLst>
                <a:path h="270933" w="2659177">
                  <a:moveTo>
                    <a:pt x="0" y="0"/>
                  </a:moveTo>
                  <a:lnTo>
                    <a:pt x="2659177" y="0"/>
                  </a:lnTo>
                  <a:lnTo>
                    <a:pt x="2659177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9177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81200" y="7200900"/>
            <a:ext cx="6199322" cy="4114800"/>
          </a:xfrm>
          <a:custGeom>
            <a:avLst/>
            <a:gdLst/>
            <a:ahLst/>
            <a:cxnLst/>
            <a:rect r="r" b="b" t="t" l="l"/>
            <a:pathLst>
              <a:path h="4114800" w="6199322">
                <a:moveTo>
                  <a:pt x="0" y="0"/>
                </a:moveTo>
                <a:lnTo>
                  <a:pt x="6199322" y="0"/>
                </a:lnTo>
                <a:lnTo>
                  <a:pt x="61993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783" y="2047602"/>
            <a:ext cx="7618317" cy="382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2336" indent="-296168" lvl="1">
              <a:lnSpc>
                <a:spcPts val="3840"/>
              </a:lnSpc>
              <a:buFont typeface="Arial"/>
              <a:buChar char="•"/>
            </a:pPr>
            <a:r>
              <a:rPr lang="en-US" b="true" sz="2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Simple UI</a:t>
            </a:r>
            <a:r>
              <a:rPr lang="en-US" sz="27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Upload CVs, generate JDs, and conduct interviews seamlessly.</a:t>
            </a:r>
          </a:p>
          <a:p>
            <a:pPr algn="l" marL="592336" indent="-296168" lvl="1">
              <a:lnSpc>
                <a:spcPts val="3840"/>
              </a:lnSpc>
              <a:buFont typeface="Arial"/>
              <a:buChar char="•"/>
            </a:pPr>
            <a:r>
              <a:rPr lang="en-US" b="true" sz="2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Customizable Hiring Flow</a:t>
            </a:r>
            <a:r>
              <a:rPr lang="en-US" sz="27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Adjust weightages, refine JD criteria, and review AI explanations.</a:t>
            </a:r>
          </a:p>
          <a:p>
            <a:pPr algn="l" marL="592336" indent="-296168" lvl="1">
              <a:lnSpc>
                <a:spcPts val="3840"/>
              </a:lnSpc>
              <a:buFont typeface="Arial"/>
              <a:buChar char="•"/>
            </a:pPr>
            <a:r>
              <a:rPr lang="en-US" b="true" sz="2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Fast &amp; Scalable</a:t>
            </a:r>
            <a:r>
              <a:rPr lang="en-US" sz="27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Automates bulk resume screening and shortlisting in seconds.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359354"/>
            <a:ext cx="6427391" cy="5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6"/>
              </a:lnSpc>
            </a:pPr>
            <a:r>
              <a:rPr lang="en-US" b="true" sz="433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 and Functionalities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9053" y="6341302"/>
            <a:ext cx="7618317" cy="337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2336" indent="-296168" lvl="1">
              <a:lnSpc>
                <a:spcPts val="3840"/>
              </a:lnSpc>
              <a:buFont typeface="Arial"/>
              <a:buChar char="•"/>
            </a:pPr>
            <a:r>
              <a:rPr lang="en-US" b="true" sz="2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Plug-and-Play</a:t>
            </a:r>
            <a:r>
              <a:rPr lang="en-US" sz="27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Easy integration into existing HR workflows.</a:t>
            </a:r>
          </a:p>
          <a:p>
            <a:pPr algn="l" marL="592336" indent="-296168" lvl="1">
              <a:lnSpc>
                <a:spcPts val="3840"/>
              </a:lnSpc>
              <a:buFont typeface="Arial"/>
              <a:buChar char="•"/>
            </a:pPr>
            <a:r>
              <a:rPr lang="en-US" b="true" sz="2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Data-Driven Insights – </a:t>
            </a:r>
            <a:r>
              <a:rPr lang="en-US" sz="27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Provides analytics for smarter hiring decisions</a:t>
            </a:r>
            <a:r>
              <a:rPr lang="en-US" b="true" sz="2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</a:p>
          <a:p>
            <a:pPr algn="l" marL="592336" indent="-296168" lvl="1">
              <a:lnSpc>
                <a:spcPts val="3840"/>
              </a:lnSpc>
              <a:buFont typeface="Arial"/>
              <a:buChar char="•"/>
            </a:pPr>
            <a:r>
              <a:rPr lang="en-US" b="true" sz="27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Minimal Manual Effort </a:t>
            </a:r>
            <a:r>
              <a:rPr lang="en-US" sz="27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Reduces recruiter workload while improving accuracy.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8970" y="5428808"/>
            <a:ext cx="6427391" cy="5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6"/>
              </a:lnSpc>
            </a:pPr>
            <a:r>
              <a:rPr lang="en-US" b="true" sz="433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 and Functionalities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78644"/>
            <a:ext cx="15430500" cy="8679656"/>
          </a:xfrm>
          <a:prstGeom prst="rect">
            <a:avLst/>
          </a:prstGeom>
        </p:spPr>
      </p:pic>
    </p:spTree>
  </p:cSld>
  <p:clrMapOvr>
    <a:masterClrMapping/>
  </p:clrMapOvr>
  <p:transition spd="slow">
    <p:cover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044" y="435829"/>
            <a:ext cx="12869891" cy="1547953"/>
            <a:chOff x="0" y="0"/>
            <a:chExt cx="2350926" cy="2827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0926" cy="282763"/>
            </a:xfrm>
            <a:custGeom>
              <a:avLst/>
              <a:gdLst/>
              <a:ahLst/>
              <a:cxnLst/>
              <a:rect r="r" b="b" t="t" l="l"/>
              <a:pathLst>
                <a:path h="282763" w="2350926">
                  <a:moveTo>
                    <a:pt x="0" y="0"/>
                  </a:moveTo>
                  <a:lnTo>
                    <a:pt x="2350926" y="0"/>
                  </a:lnTo>
                  <a:lnTo>
                    <a:pt x="2350926" y="282763"/>
                  </a:lnTo>
                  <a:lnTo>
                    <a:pt x="0" y="282763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50926" cy="330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2044" y="800230"/>
            <a:ext cx="1286989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71"/>
              </a:lnSpc>
            </a:pPr>
            <a:r>
              <a:rPr lang="en-US" b="true" sz="5392" u="non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Problem Statement &amp; Market Need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10426"/>
            <a:ext cx="16230600" cy="196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4"/>
              </a:lnSpc>
            </a:pPr>
            <a:r>
              <a:rPr lang="en-US" sz="5639" spc="-33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Self-Evolving Neuro-Symbolic AI for Fair &amp; Future-Proof Hiring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32434" y="5315902"/>
            <a:ext cx="4342797" cy="4114800"/>
          </a:xfrm>
          <a:custGeom>
            <a:avLst/>
            <a:gdLst/>
            <a:ahLst/>
            <a:cxnLst/>
            <a:rect r="r" b="b" t="t" l="l"/>
            <a:pathLst>
              <a:path h="4114800" w="4342797">
                <a:moveTo>
                  <a:pt x="0" y="0"/>
                </a:moveTo>
                <a:lnTo>
                  <a:pt x="4342797" y="0"/>
                </a:lnTo>
                <a:lnTo>
                  <a:pt x="43427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31431" y="7028498"/>
            <a:ext cx="4342797" cy="4114800"/>
          </a:xfrm>
          <a:custGeom>
            <a:avLst/>
            <a:gdLst/>
            <a:ahLst/>
            <a:cxnLst/>
            <a:rect r="r" b="b" t="t" l="l"/>
            <a:pathLst>
              <a:path h="4114800" w="4342797">
                <a:moveTo>
                  <a:pt x="0" y="0"/>
                </a:moveTo>
                <a:lnTo>
                  <a:pt x="4342797" y="0"/>
                </a:lnTo>
                <a:lnTo>
                  <a:pt x="43427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32434" y="9085898"/>
            <a:ext cx="4342797" cy="4114800"/>
          </a:xfrm>
          <a:custGeom>
            <a:avLst/>
            <a:gdLst/>
            <a:ahLst/>
            <a:cxnLst/>
            <a:rect r="r" b="b" t="t" l="l"/>
            <a:pathLst>
              <a:path h="4114800" w="4342797">
                <a:moveTo>
                  <a:pt x="0" y="0"/>
                </a:moveTo>
                <a:lnTo>
                  <a:pt x="4342797" y="0"/>
                </a:lnTo>
                <a:lnTo>
                  <a:pt x="43427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0311" y="5451618"/>
            <a:ext cx="14993585" cy="127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3684" spc="-2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Revolutionizing hiring with an AI-driven, unbiased, and adaptive recruitment process that ensures fairness and efficiency.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0311" y="7504983"/>
            <a:ext cx="11695221" cy="192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3684" spc="-2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Revolutionizing hiring with an AI-driven, unbiased, and adaptive recruitment process that ensures fairness and efficiency.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2297" y="6778333"/>
            <a:ext cx="14993585" cy="63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b="true" sz="3684" spc="-2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Target Audience: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2297" y="4825590"/>
            <a:ext cx="14993585" cy="63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b="true" sz="3684" spc="-2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Real-World Impact: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17586" y="3743345"/>
            <a:ext cx="823121" cy="8231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17586" y="1723481"/>
            <a:ext cx="823121" cy="8231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17586" y="2734495"/>
            <a:ext cx="823121" cy="8231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772488">
            <a:off x="-3993877" y="-4455"/>
            <a:ext cx="6855995" cy="13716422"/>
            <a:chOff x="0" y="0"/>
            <a:chExt cx="2110525" cy="42224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0525" cy="4222414"/>
            </a:xfrm>
            <a:custGeom>
              <a:avLst/>
              <a:gdLst/>
              <a:ahLst/>
              <a:cxnLst/>
              <a:rect r="r" b="b" t="t" l="l"/>
              <a:pathLst>
                <a:path h="4222414" w="2110525">
                  <a:moveTo>
                    <a:pt x="0" y="0"/>
                  </a:moveTo>
                  <a:lnTo>
                    <a:pt x="2110525" y="0"/>
                  </a:lnTo>
                  <a:lnTo>
                    <a:pt x="2110525" y="4222414"/>
                  </a:lnTo>
                  <a:lnTo>
                    <a:pt x="0" y="4222414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110525" cy="427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52833" y="2959949"/>
            <a:ext cx="4812632" cy="4114800"/>
          </a:xfrm>
          <a:custGeom>
            <a:avLst/>
            <a:gdLst/>
            <a:ahLst/>
            <a:cxnLst/>
            <a:rect r="r" b="b" t="t" l="l"/>
            <a:pathLst>
              <a:path h="4114800" w="4812632">
                <a:moveTo>
                  <a:pt x="0" y="0"/>
                </a:moveTo>
                <a:lnTo>
                  <a:pt x="4812631" y="0"/>
                </a:lnTo>
                <a:lnTo>
                  <a:pt x="48126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40924" y="1713956"/>
            <a:ext cx="5055607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5"/>
              </a:lnSpc>
            </a:pPr>
            <a:r>
              <a:rPr lang="en-US" b="true" sz="319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Job Description Creator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12729" y="1885798"/>
            <a:ext cx="1232836" cy="48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5"/>
              </a:lnSpc>
            </a:pPr>
            <a:r>
              <a:rPr lang="en-US" b="true" sz="319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40924" y="3733820"/>
            <a:ext cx="4716954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5"/>
              </a:lnSpc>
            </a:pPr>
            <a:r>
              <a:rPr lang="en-US" b="true" sz="319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AI-Powered Interviews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12729" y="2896812"/>
            <a:ext cx="1232836" cy="48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5"/>
              </a:lnSpc>
            </a:pPr>
            <a:r>
              <a:rPr lang="en-US" b="true" sz="319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12729" y="3905662"/>
            <a:ext cx="1232836" cy="48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5"/>
              </a:lnSpc>
            </a:pPr>
            <a:r>
              <a:rPr lang="en-US" b="true" sz="319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24931" y="1814959"/>
            <a:ext cx="4272413" cy="64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2"/>
              </a:lnSpc>
            </a:pPr>
            <a:r>
              <a:rPr lang="en-US" b="true" sz="421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Features: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40924" y="2724970"/>
            <a:ext cx="5055607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5"/>
              </a:lnSpc>
            </a:pPr>
            <a:r>
              <a:rPr lang="en-US" b="true" sz="319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CV Analyser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89374" y="490604"/>
            <a:ext cx="13698626" cy="85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b="true" sz="28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An adaptive, bias-aware AI hiring assistant that empowers recruiters with fair, transparent, and intelligent hiring decisions.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2833" y="522134"/>
            <a:ext cx="1256147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39"/>
              </a:lnSpc>
            </a:pPr>
            <a:r>
              <a:rPr lang="en-US" b="true" sz="5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RecruiterAI-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51209" y="5354538"/>
            <a:ext cx="12574955" cy="56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9"/>
              </a:lnSpc>
            </a:pPr>
            <a:r>
              <a:rPr lang="en-US" b="true" sz="4209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How Our Solution Addresses the Challenges: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76384" y="6042497"/>
            <a:ext cx="11182916" cy="358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505" indent="-270252" lvl="1">
              <a:lnSpc>
                <a:spcPts val="3554"/>
              </a:lnSpc>
              <a:buFont typeface="Arial"/>
              <a:buChar char="•"/>
            </a:pPr>
            <a:r>
              <a:rPr lang="en-US" b="true" sz="250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Real-Time Learning </a:t>
            </a:r>
            <a:r>
              <a:rPr lang="en-US" sz="250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Our JD Generator adapts using OpenAI API, continuously refining job descriptions based on recruiter inputs.</a:t>
            </a:r>
          </a:p>
          <a:p>
            <a:pPr algn="l" marL="540505" indent="-270252" lvl="1">
              <a:lnSpc>
                <a:spcPts val="3554"/>
              </a:lnSpc>
              <a:buFont typeface="Arial"/>
              <a:buChar char="•"/>
            </a:pPr>
            <a:r>
              <a:rPr lang="en-US" b="true" sz="250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Bias Reduction </a:t>
            </a:r>
            <a:r>
              <a:rPr lang="en-US" sz="250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AI-powered Virtual Interviews (OpenAI + Heygen API) eliminate human bias, ensuring fair assessments.</a:t>
            </a:r>
          </a:p>
          <a:p>
            <a:pPr algn="l" marL="540505" indent="-270252" lvl="1">
              <a:lnSpc>
                <a:spcPts val="3554"/>
              </a:lnSpc>
              <a:buFont typeface="Arial"/>
              <a:buChar char="•"/>
            </a:pPr>
            <a:r>
              <a:rPr lang="en-US" b="true" sz="250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Explainable Decisions</a:t>
            </a:r>
            <a:r>
              <a:rPr lang="en-US" sz="250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The CV Analyzer provides a transparent skill-based ranking system with recruiter-defined weightages.</a:t>
            </a:r>
          </a:p>
          <a:p>
            <a:pPr algn="l" marL="540505" indent="-270252" lvl="1">
              <a:lnSpc>
                <a:spcPts val="3554"/>
              </a:lnSpc>
              <a:buFont typeface="Arial"/>
              <a:buChar char="•"/>
            </a:pPr>
            <a:r>
              <a:rPr lang="en-US" b="true" sz="250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Recruiter Empowerment</a:t>
            </a:r>
            <a:r>
              <a:rPr lang="en-US" sz="250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HR managers can adjust AI decisions, fine-tune rankings, and analyze AI-driven candidate insights.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19110">
            <a:off x="13831303" y="3615566"/>
            <a:ext cx="6855995" cy="13716422"/>
            <a:chOff x="0" y="0"/>
            <a:chExt cx="2110525" cy="4222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0525" cy="4222414"/>
            </a:xfrm>
            <a:custGeom>
              <a:avLst/>
              <a:gdLst/>
              <a:ahLst/>
              <a:cxnLst/>
              <a:rect r="r" b="b" t="t" l="l"/>
              <a:pathLst>
                <a:path h="4222414" w="2110525">
                  <a:moveTo>
                    <a:pt x="0" y="0"/>
                  </a:moveTo>
                  <a:lnTo>
                    <a:pt x="2110525" y="0"/>
                  </a:lnTo>
                  <a:lnTo>
                    <a:pt x="2110525" y="4222414"/>
                  </a:lnTo>
                  <a:lnTo>
                    <a:pt x="0" y="4222414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10525" cy="427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54754" y="2636487"/>
            <a:ext cx="10856992" cy="10287000"/>
          </a:xfrm>
          <a:custGeom>
            <a:avLst/>
            <a:gdLst/>
            <a:ahLst/>
            <a:cxnLst/>
            <a:rect r="r" b="b" t="t" l="l"/>
            <a:pathLst>
              <a:path h="10287000" w="10856992">
                <a:moveTo>
                  <a:pt x="0" y="0"/>
                </a:moveTo>
                <a:lnTo>
                  <a:pt x="10856992" y="0"/>
                </a:lnTo>
                <a:lnTo>
                  <a:pt x="108569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337819" y="2087209"/>
            <a:ext cx="0" cy="886695"/>
          </a:xfrm>
          <a:prstGeom prst="line">
            <a:avLst/>
          </a:prstGeom>
          <a:ln cap="rnd" w="1905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35192" y="1712746"/>
            <a:ext cx="405254" cy="374462"/>
            <a:chOff x="0" y="0"/>
            <a:chExt cx="87963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9636" cy="812800"/>
            </a:xfrm>
            <a:custGeom>
              <a:avLst/>
              <a:gdLst/>
              <a:ahLst/>
              <a:cxnLst/>
              <a:rect r="r" b="b" t="t" l="l"/>
              <a:pathLst>
                <a:path h="812800" w="879636">
                  <a:moveTo>
                    <a:pt x="439818" y="0"/>
                  </a:moveTo>
                  <a:cubicBezTo>
                    <a:pt x="196913" y="0"/>
                    <a:pt x="0" y="181951"/>
                    <a:pt x="0" y="406400"/>
                  </a:cubicBezTo>
                  <a:cubicBezTo>
                    <a:pt x="0" y="630849"/>
                    <a:pt x="196913" y="812800"/>
                    <a:pt x="439818" y="812800"/>
                  </a:cubicBezTo>
                  <a:cubicBezTo>
                    <a:pt x="682722" y="812800"/>
                    <a:pt x="879636" y="630849"/>
                    <a:pt x="879636" y="406400"/>
                  </a:cubicBezTo>
                  <a:cubicBezTo>
                    <a:pt x="879636" y="181951"/>
                    <a:pt x="682722" y="0"/>
                    <a:pt x="439818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2466" y="28575"/>
              <a:ext cx="7147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5192" y="2343325"/>
            <a:ext cx="405254" cy="374462"/>
            <a:chOff x="0" y="0"/>
            <a:chExt cx="879636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9636" cy="812800"/>
            </a:xfrm>
            <a:custGeom>
              <a:avLst/>
              <a:gdLst/>
              <a:ahLst/>
              <a:cxnLst/>
              <a:rect r="r" b="b" t="t" l="l"/>
              <a:pathLst>
                <a:path h="812800" w="879636">
                  <a:moveTo>
                    <a:pt x="439818" y="0"/>
                  </a:moveTo>
                  <a:cubicBezTo>
                    <a:pt x="196913" y="0"/>
                    <a:pt x="0" y="181951"/>
                    <a:pt x="0" y="406400"/>
                  </a:cubicBezTo>
                  <a:cubicBezTo>
                    <a:pt x="0" y="630849"/>
                    <a:pt x="196913" y="812800"/>
                    <a:pt x="439818" y="812800"/>
                  </a:cubicBezTo>
                  <a:cubicBezTo>
                    <a:pt x="682722" y="812800"/>
                    <a:pt x="879636" y="630849"/>
                    <a:pt x="879636" y="406400"/>
                  </a:cubicBezTo>
                  <a:cubicBezTo>
                    <a:pt x="879636" y="181951"/>
                    <a:pt x="682722" y="0"/>
                    <a:pt x="439818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82466" y="28575"/>
              <a:ext cx="7147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5192" y="2973904"/>
            <a:ext cx="405254" cy="374462"/>
            <a:chOff x="0" y="0"/>
            <a:chExt cx="87963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9636" cy="812800"/>
            </a:xfrm>
            <a:custGeom>
              <a:avLst/>
              <a:gdLst/>
              <a:ahLst/>
              <a:cxnLst/>
              <a:rect r="r" b="b" t="t" l="l"/>
              <a:pathLst>
                <a:path h="812800" w="879636">
                  <a:moveTo>
                    <a:pt x="439818" y="0"/>
                  </a:moveTo>
                  <a:cubicBezTo>
                    <a:pt x="196913" y="0"/>
                    <a:pt x="0" y="181951"/>
                    <a:pt x="0" y="406400"/>
                  </a:cubicBezTo>
                  <a:cubicBezTo>
                    <a:pt x="0" y="630849"/>
                    <a:pt x="196913" y="812800"/>
                    <a:pt x="439818" y="812800"/>
                  </a:cubicBezTo>
                  <a:cubicBezTo>
                    <a:pt x="682722" y="812800"/>
                    <a:pt x="879636" y="630849"/>
                    <a:pt x="879636" y="406400"/>
                  </a:cubicBezTo>
                  <a:cubicBezTo>
                    <a:pt x="879636" y="181951"/>
                    <a:pt x="682722" y="0"/>
                    <a:pt x="439818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2466" y="28575"/>
              <a:ext cx="7147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71005" y="1104900"/>
            <a:ext cx="6566094" cy="52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2"/>
              </a:lnSpc>
            </a:pPr>
            <a:r>
              <a:rPr lang="en-US" b="true" sz="3972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Job Description Creator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0446" y="2388209"/>
            <a:ext cx="15148301" cy="63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517" indent="-227759" lvl="1">
              <a:lnSpc>
                <a:spcPts val="2531"/>
              </a:lnSpc>
              <a:buFont typeface="Arial"/>
              <a:buChar char="•"/>
            </a:pPr>
            <a:r>
              <a:rPr lang="en-US" b="true" sz="2109" spc="17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OpenAI API integration</a:t>
            </a:r>
            <a:r>
              <a:rPr lang="en-US" sz="2109" spc="17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to generate and refine job descriptions dynamically.</a:t>
            </a:r>
          </a:p>
          <a:p>
            <a:pPr algn="l" marL="0" indent="0" lvl="0">
              <a:lnSpc>
                <a:spcPts val="253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69849" y="2960696"/>
            <a:ext cx="15148301" cy="63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517" indent="-227759" lvl="1">
              <a:lnSpc>
                <a:spcPts val="2531"/>
              </a:lnSpc>
              <a:buFont typeface="Arial"/>
              <a:buChar char="•"/>
            </a:pPr>
            <a:r>
              <a:rPr lang="en-US" sz="2109" spc="17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Continuous learning mechanism</a:t>
            </a:r>
            <a:r>
              <a:rPr lang="en-US" b="true" sz="2109" spc="17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adapting to recruiter modifications</a:t>
            </a:r>
            <a:r>
              <a:rPr lang="en-US" sz="2109" spc="17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for better accuracy.</a:t>
            </a:r>
          </a:p>
          <a:p>
            <a:pPr algn="l" marL="0" indent="0" lvl="0">
              <a:lnSpc>
                <a:spcPts val="253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40446" y="1815721"/>
            <a:ext cx="15148301" cy="63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732" indent="-227866" lvl="1">
              <a:lnSpc>
                <a:spcPts val="2533"/>
              </a:lnSpc>
              <a:buFont typeface="Arial"/>
              <a:buChar char="•"/>
            </a:pPr>
            <a:r>
              <a:rPr lang="en-US" b="true" sz="2110" spc="1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Form-based input system </a:t>
            </a:r>
            <a:r>
              <a:rPr lang="en-US" sz="2110" spc="1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struc</a:t>
            </a:r>
            <a:r>
              <a:rPr lang="en-US" sz="2110" spc="17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tured job requirements.</a:t>
            </a:r>
          </a:p>
          <a:p>
            <a:pPr algn="l" marL="0" indent="0" lvl="0">
              <a:lnSpc>
                <a:spcPts val="2533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337819" y="4587850"/>
            <a:ext cx="0" cy="886695"/>
          </a:xfrm>
          <a:prstGeom prst="line">
            <a:avLst/>
          </a:prstGeom>
          <a:ln cap="rnd" w="1905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135192" y="4213387"/>
            <a:ext cx="405254" cy="374462"/>
            <a:chOff x="0" y="0"/>
            <a:chExt cx="879636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79636" cy="812800"/>
            </a:xfrm>
            <a:custGeom>
              <a:avLst/>
              <a:gdLst/>
              <a:ahLst/>
              <a:cxnLst/>
              <a:rect r="r" b="b" t="t" l="l"/>
              <a:pathLst>
                <a:path h="812800" w="879636">
                  <a:moveTo>
                    <a:pt x="439818" y="0"/>
                  </a:moveTo>
                  <a:cubicBezTo>
                    <a:pt x="196913" y="0"/>
                    <a:pt x="0" y="181951"/>
                    <a:pt x="0" y="406400"/>
                  </a:cubicBezTo>
                  <a:cubicBezTo>
                    <a:pt x="0" y="630849"/>
                    <a:pt x="196913" y="812800"/>
                    <a:pt x="439818" y="812800"/>
                  </a:cubicBezTo>
                  <a:cubicBezTo>
                    <a:pt x="682722" y="812800"/>
                    <a:pt x="879636" y="630849"/>
                    <a:pt x="879636" y="406400"/>
                  </a:cubicBezTo>
                  <a:cubicBezTo>
                    <a:pt x="879636" y="181951"/>
                    <a:pt x="682722" y="0"/>
                    <a:pt x="439818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82466" y="28575"/>
              <a:ext cx="7147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35192" y="4843966"/>
            <a:ext cx="405254" cy="374462"/>
            <a:chOff x="0" y="0"/>
            <a:chExt cx="879636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79636" cy="812800"/>
            </a:xfrm>
            <a:custGeom>
              <a:avLst/>
              <a:gdLst/>
              <a:ahLst/>
              <a:cxnLst/>
              <a:rect r="r" b="b" t="t" l="l"/>
              <a:pathLst>
                <a:path h="812800" w="879636">
                  <a:moveTo>
                    <a:pt x="439818" y="0"/>
                  </a:moveTo>
                  <a:cubicBezTo>
                    <a:pt x="196913" y="0"/>
                    <a:pt x="0" y="181951"/>
                    <a:pt x="0" y="406400"/>
                  </a:cubicBezTo>
                  <a:cubicBezTo>
                    <a:pt x="0" y="630849"/>
                    <a:pt x="196913" y="812800"/>
                    <a:pt x="439818" y="812800"/>
                  </a:cubicBezTo>
                  <a:cubicBezTo>
                    <a:pt x="682722" y="812800"/>
                    <a:pt x="879636" y="630849"/>
                    <a:pt x="879636" y="406400"/>
                  </a:cubicBezTo>
                  <a:cubicBezTo>
                    <a:pt x="879636" y="181951"/>
                    <a:pt x="682722" y="0"/>
                    <a:pt x="439818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82466" y="28575"/>
              <a:ext cx="7147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35192" y="5474545"/>
            <a:ext cx="405254" cy="374462"/>
            <a:chOff x="0" y="0"/>
            <a:chExt cx="879636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9636" cy="812800"/>
            </a:xfrm>
            <a:custGeom>
              <a:avLst/>
              <a:gdLst/>
              <a:ahLst/>
              <a:cxnLst/>
              <a:rect r="r" b="b" t="t" l="l"/>
              <a:pathLst>
                <a:path h="812800" w="879636">
                  <a:moveTo>
                    <a:pt x="439818" y="0"/>
                  </a:moveTo>
                  <a:cubicBezTo>
                    <a:pt x="196913" y="0"/>
                    <a:pt x="0" y="181951"/>
                    <a:pt x="0" y="406400"/>
                  </a:cubicBezTo>
                  <a:cubicBezTo>
                    <a:pt x="0" y="630849"/>
                    <a:pt x="196913" y="812800"/>
                    <a:pt x="439818" y="812800"/>
                  </a:cubicBezTo>
                  <a:cubicBezTo>
                    <a:pt x="682722" y="812800"/>
                    <a:pt x="879636" y="630849"/>
                    <a:pt x="879636" y="406400"/>
                  </a:cubicBezTo>
                  <a:cubicBezTo>
                    <a:pt x="879636" y="181951"/>
                    <a:pt x="682722" y="0"/>
                    <a:pt x="439818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82466" y="28575"/>
              <a:ext cx="7147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71005" y="3605541"/>
            <a:ext cx="6566094" cy="52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2"/>
              </a:lnSpc>
            </a:pPr>
            <a:r>
              <a:rPr lang="en-US" b="true" sz="3972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CV Analyser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40446" y="4901153"/>
            <a:ext cx="15148301" cy="31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517" indent="-227759" lvl="1">
              <a:lnSpc>
                <a:spcPts val="2531"/>
              </a:lnSpc>
              <a:buFont typeface="Arial"/>
              <a:buChar char="•"/>
            </a:pPr>
            <a:r>
              <a:rPr lang="en-US" sz="2109" spc="17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Customizable weightage system for recruiters to refine AI-driven rankings.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69849" y="5531732"/>
            <a:ext cx="15148301" cy="31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517" indent="-227759" lvl="1">
              <a:lnSpc>
                <a:spcPts val="2531"/>
              </a:lnSpc>
              <a:buFont typeface="Arial"/>
              <a:buChar char="•"/>
            </a:pPr>
            <a:r>
              <a:rPr lang="en-US" sz="2109" spc="17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Explainable AI logic ensuring transparency and fairness in selection.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40446" y="4316362"/>
            <a:ext cx="15148301" cy="63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732" indent="-227866" lvl="1">
              <a:lnSpc>
                <a:spcPts val="2533"/>
              </a:lnSpc>
              <a:buFont typeface="Arial"/>
              <a:buChar char="•"/>
            </a:pPr>
            <a:r>
              <a:rPr lang="en-US" sz="2110" spc="17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AI-powered CV parsing to extract and analyze skills from resumes.</a:t>
            </a:r>
          </a:p>
          <a:p>
            <a:pPr algn="l" marL="0" indent="0" lvl="0">
              <a:lnSpc>
                <a:spcPts val="2533"/>
              </a:lnSpc>
            </a:pPr>
          </a:p>
        </p:txBody>
      </p:sp>
      <p:sp>
        <p:nvSpPr>
          <p:cNvPr name="AutoShape 34" id="34"/>
          <p:cNvSpPr/>
          <p:nvPr/>
        </p:nvSpPr>
        <p:spPr>
          <a:xfrm>
            <a:off x="1337819" y="7088491"/>
            <a:ext cx="0" cy="886695"/>
          </a:xfrm>
          <a:prstGeom prst="line">
            <a:avLst/>
          </a:prstGeom>
          <a:ln cap="rnd" w="1905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135192" y="6714028"/>
            <a:ext cx="405254" cy="374462"/>
            <a:chOff x="0" y="0"/>
            <a:chExt cx="879636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79636" cy="812800"/>
            </a:xfrm>
            <a:custGeom>
              <a:avLst/>
              <a:gdLst/>
              <a:ahLst/>
              <a:cxnLst/>
              <a:rect r="r" b="b" t="t" l="l"/>
              <a:pathLst>
                <a:path h="812800" w="879636">
                  <a:moveTo>
                    <a:pt x="439818" y="0"/>
                  </a:moveTo>
                  <a:cubicBezTo>
                    <a:pt x="196913" y="0"/>
                    <a:pt x="0" y="181951"/>
                    <a:pt x="0" y="406400"/>
                  </a:cubicBezTo>
                  <a:cubicBezTo>
                    <a:pt x="0" y="630849"/>
                    <a:pt x="196913" y="812800"/>
                    <a:pt x="439818" y="812800"/>
                  </a:cubicBezTo>
                  <a:cubicBezTo>
                    <a:pt x="682722" y="812800"/>
                    <a:pt x="879636" y="630849"/>
                    <a:pt x="879636" y="406400"/>
                  </a:cubicBezTo>
                  <a:cubicBezTo>
                    <a:pt x="879636" y="181951"/>
                    <a:pt x="682722" y="0"/>
                    <a:pt x="439818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82466" y="28575"/>
              <a:ext cx="7147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35192" y="7344607"/>
            <a:ext cx="405254" cy="374462"/>
            <a:chOff x="0" y="0"/>
            <a:chExt cx="879636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79636" cy="812800"/>
            </a:xfrm>
            <a:custGeom>
              <a:avLst/>
              <a:gdLst/>
              <a:ahLst/>
              <a:cxnLst/>
              <a:rect r="r" b="b" t="t" l="l"/>
              <a:pathLst>
                <a:path h="812800" w="879636">
                  <a:moveTo>
                    <a:pt x="439818" y="0"/>
                  </a:moveTo>
                  <a:cubicBezTo>
                    <a:pt x="196913" y="0"/>
                    <a:pt x="0" y="181951"/>
                    <a:pt x="0" y="406400"/>
                  </a:cubicBezTo>
                  <a:cubicBezTo>
                    <a:pt x="0" y="630849"/>
                    <a:pt x="196913" y="812800"/>
                    <a:pt x="439818" y="812800"/>
                  </a:cubicBezTo>
                  <a:cubicBezTo>
                    <a:pt x="682722" y="812800"/>
                    <a:pt x="879636" y="630849"/>
                    <a:pt x="879636" y="406400"/>
                  </a:cubicBezTo>
                  <a:cubicBezTo>
                    <a:pt x="879636" y="181951"/>
                    <a:pt x="682722" y="0"/>
                    <a:pt x="439818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82466" y="28575"/>
              <a:ext cx="7147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35192" y="7975186"/>
            <a:ext cx="405254" cy="374462"/>
            <a:chOff x="0" y="0"/>
            <a:chExt cx="879636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79636" cy="812800"/>
            </a:xfrm>
            <a:custGeom>
              <a:avLst/>
              <a:gdLst/>
              <a:ahLst/>
              <a:cxnLst/>
              <a:rect r="r" b="b" t="t" l="l"/>
              <a:pathLst>
                <a:path h="812800" w="879636">
                  <a:moveTo>
                    <a:pt x="439818" y="0"/>
                  </a:moveTo>
                  <a:cubicBezTo>
                    <a:pt x="196913" y="0"/>
                    <a:pt x="0" y="181951"/>
                    <a:pt x="0" y="406400"/>
                  </a:cubicBezTo>
                  <a:cubicBezTo>
                    <a:pt x="0" y="630849"/>
                    <a:pt x="196913" y="812800"/>
                    <a:pt x="439818" y="812800"/>
                  </a:cubicBezTo>
                  <a:cubicBezTo>
                    <a:pt x="682722" y="812800"/>
                    <a:pt x="879636" y="630849"/>
                    <a:pt x="879636" y="406400"/>
                  </a:cubicBezTo>
                  <a:cubicBezTo>
                    <a:pt x="879636" y="181951"/>
                    <a:pt x="682722" y="0"/>
                    <a:pt x="439818" y="0"/>
                  </a:cubicBez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82466" y="28575"/>
              <a:ext cx="7147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71005" y="6106182"/>
            <a:ext cx="6566094" cy="52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2"/>
              </a:lnSpc>
            </a:pPr>
            <a:r>
              <a:rPr lang="en-US" b="true" sz="3972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AI Powered Interview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40446" y="7434137"/>
            <a:ext cx="15148301" cy="31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517" indent="-227759" lvl="1">
              <a:lnSpc>
                <a:spcPts val="2531"/>
              </a:lnSpc>
              <a:buFont typeface="Arial"/>
              <a:buChar char="•"/>
            </a:pPr>
            <a:r>
              <a:rPr lang="en-US" b="true" sz="2109" spc="1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Heygen API-Powered avatars </a:t>
            </a:r>
            <a:r>
              <a:rPr lang="en-US" sz="2109" spc="1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simulating realistic interviewer interactions.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69849" y="7975186"/>
            <a:ext cx="13207388" cy="951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517" indent="-227759" lvl="1">
              <a:lnSpc>
                <a:spcPts val="2531"/>
              </a:lnSpc>
              <a:buFont typeface="Arial"/>
              <a:buChar char="•"/>
            </a:pPr>
            <a:r>
              <a:rPr lang="en-US" sz="2109" spc="1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Eliminates human bias by providing a consistent and objective AI-driven interview experience.</a:t>
            </a:r>
          </a:p>
          <a:p>
            <a:pPr algn="l" marL="0" indent="0" lvl="0">
              <a:lnSpc>
                <a:spcPts val="2531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540446" y="6975641"/>
            <a:ext cx="15148301" cy="31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732" indent="-227866" lvl="1">
              <a:lnSpc>
                <a:spcPts val="2533"/>
              </a:lnSpc>
              <a:buFont typeface="Arial"/>
              <a:buChar char="•"/>
            </a:pPr>
            <a:r>
              <a:rPr lang="en-US" b="true" sz="2110" spc="1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OpenAI API integration </a:t>
            </a:r>
            <a:r>
              <a:rPr lang="en-US" sz="2110" spc="1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generating intelligent, context-aware interview questions.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772488">
            <a:off x="16350174" y="-4403087"/>
            <a:ext cx="6855995" cy="13716422"/>
            <a:chOff x="0" y="0"/>
            <a:chExt cx="2110525" cy="4222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0525" cy="4222414"/>
            </a:xfrm>
            <a:custGeom>
              <a:avLst/>
              <a:gdLst/>
              <a:ahLst/>
              <a:cxnLst/>
              <a:rect r="r" b="b" t="t" l="l"/>
              <a:pathLst>
                <a:path h="4222414" w="2110525">
                  <a:moveTo>
                    <a:pt x="0" y="0"/>
                  </a:moveTo>
                  <a:lnTo>
                    <a:pt x="2110525" y="0"/>
                  </a:lnTo>
                  <a:lnTo>
                    <a:pt x="2110525" y="4222414"/>
                  </a:lnTo>
                  <a:lnTo>
                    <a:pt x="0" y="4222414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10525" cy="427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5615" y="645204"/>
            <a:ext cx="7167685" cy="56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9"/>
              </a:lnSpc>
            </a:pPr>
            <a:r>
              <a:rPr lang="en-US" b="true" sz="4209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Target Market &amp; Potential: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2740" y="1285875"/>
            <a:ext cx="14663468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5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HR Tech companies, staffing agencies, job portals, EdTech, and government hiring.</a:t>
            </a:r>
          </a:p>
          <a:p>
            <a:pPr algn="l" marL="539749" indent="-269875" lvl="1">
              <a:lnSpc>
                <a:spcPts val="35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Global AI recruitment market valued at $661.56M in 2023, projected to reach $1.12B by 2030 (CAGR 6.8%). </a:t>
            </a:r>
          </a:p>
          <a:p>
            <a:pPr algn="l" marL="539749" indent="-269875" lvl="1">
              <a:lnSpc>
                <a:spcPts val="35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Rising demand for bias-free, automated, and scalable hiring.</a:t>
            </a:r>
          </a:p>
        </p:txBody>
      </p:sp>
      <p:grpSp>
        <p:nvGrpSpPr>
          <p:cNvPr name="Group 7" id="7"/>
          <p:cNvGrpSpPr/>
          <p:nvPr/>
        </p:nvGrpSpPr>
        <p:grpSpPr>
          <a:xfrm rot="-1772488">
            <a:off x="-4308819" y="2836418"/>
            <a:ext cx="6855995" cy="13716422"/>
            <a:chOff x="0" y="0"/>
            <a:chExt cx="2110525" cy="42224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0525" cy="4222414"/>
            </a:xfrm>
            <a:custGeom>
              <a:avLst/>
              <a:gdLst/>
              <a:ahLst/>
              <a:cxnLst/>
              <a:rect r="r" b="b" t="t" l="l"/>
              <a:pathLst>
                <a:path h="4222414" w="2110525">
                  <a:moveTo>
                    <a:pt x="0" y="0"/>
                  </a:moveTo>
                  <a:lnTo>
                    <a:pt x="2110525" y="0"/>
                  </a:lnTo>
                  <a:lnTo>
                    <a:pt x="2110525" y="4222414"/>
                  </a:lnTo>
                  <a:lnTo>
                    <a:pt x="0" y="4222414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10525" cy="427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82740" y="3710266"/>
            <a:ext cx="7167685" cy="56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9"/>
              </a:lnSpc>
            </a:pPr>
            <a:r>
              <a:rPr lang="en-US" b="true" sz="4209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Competitor Landscape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962" y="4350600"/>
            <a:ext cx="16475734" cy="267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Competitors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HireVue, Pymetrics, LinkedIn Talent Hub.</a:t>
            </a:r>
          </a:p>
          <a:p>
            <a:pPr algn="l" marL="539751" indent="-269876" lvl="1">
              <a:lnSpc>
                <a:spcPts val="35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Our Differentiation:</a:t>
            </a:r>
          </a:p>
          <a:p>
            <a:pPr algn="l" marL="1079502" indent="-359834" lvl="2">
              <a:lnSpc>
                <a:spcPts val="3550"/>
              </a:lnSpc>
              <a:buAutoNum type="alphaLcPeriod" startAt="1"/>
            </a:pP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AI-Powered Interviews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Generative AI + Heygen avatar for unbiased, automated interviews.</a:t>
            </a:r>
          </a:p>
          <a:p>
            <a:pPr algn="l" marL="1079502" indent="-359834" lvl="2">
              <a:lnSpc>
                <a:spcPts val="3550"/>
              </a:lnSpc>
              <a:buAutoNum type="alphaLcPeriod" startAt="1"/>
            </a:pP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Explainable CV Screening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AI with skill-based ranking and recruiter-defined weightage.</a:t>
            </a:r>
          </a:p>
          <a:p>
            <a:pPr algn="l" marL="1079502" indent="-359834" lvl="2">
              <a:lnSpc>
                <a:spcPts val="3550"/>
              </a:lnSpc>
              <a:buAutoNum type="alphaLcPeriod" startAt="1"/>
            </a:pP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Real-Time JD Generator 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AI learns dynamically from recruiter inputs.</a:t>
            </a:r>
          </a:p>
          <a:p>
            <a:pPr algn="l">
              <a:lnSpc>
                <a:spcPts val="35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464362" y="7743296"/>
            <a:ext cx="16475734" cy="187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981" indent="-285990" lvl="1">
              <a:lnSpc>
                <a:spcPts val="3761"/>
              </a:lnSpc>
              <a:buFont typeface="Arial"/>
              <a:buChar char="•"/>
            </a:pPr>
            <a:r>
              <a:rPr lang="en-US" b="true" sz="264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SaaS Tiers</a:t>
            </a:r>
            <a:r>
              <a:rPr lang="en-US" sz="264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Startup, Growth, Enterprise.</a:t>
            </a:r>
          </a:p>
          <a:p>
            <a:pPr algn="l" marL="571981" indent="-285990" lvl="1">
              <a:lnSpc>
                <a:spcPts val="3761"/>
              </a:lnSpc>
              <a:buFont typeface="Arial"/>
              <a:buChar char="•"/>
            </a:pPr>
            <a:r>
              <a:rPr lang="en-US" b="true" sz="264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Pay-Per-Use API </a:t>
            </a:r>
            <a:r>
              <a:rPr lang="en-US" sz="264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JD generation, CV analysis, AI interviews.</a:t>
            </a:r>
          </a:p>
          <a:p>
            <a:pPr algn="l" marL="571981" indent="-285990" lvl="1">
              <a:lnSpc>
                <a:spcPts val="3761"/>
              </a:lnSpc>
              <a:buFont typeface="Arial"/>
              <a:buChar char="•"/>
            </a:pPr>
            <a:r>
              <a:rPr lang="en-US" b="true" sz="264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Enterprise Licensing &amp; B2B</a:t>
            </a:r>
            <a:r>
              <a:rPr lang="en-US" sz="264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264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Partnerships </a:t>
            </a:r>
            <a:r>
              <a:rPr lang="en-US" sz="264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HR platforms, EdTech, job portals.</a:t>
            </a:r>
          </a:p>
          <a:p>
            <a:pPr algn="l" marL="571981" indent="-285990" lvl="1">
              <a:lnSpc>
                <a:spcPts val="3761"/>
              </a:lnSpc>
              <a:buFont typeface="Arial"/>
              <a:buChar char="•"/>
            </a:pPr>
            <a:r>
              <a:rPr lang="en-US" b="true" sz="264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Freemium Model</a:t>
            </a:r>
            <a:r>
              <a:rPr lang="en-US" sz="264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Basic features free, advanced AI via subscription.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4998" y="7090625"/>
            <a:ext cx="10227409" cy="56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9"/>
              </a:lnSpc>
            </a:pPr>
            <a:r>
              <a:rPr lang="en-US" b="true" sz="4209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Monetization &amp; Revenue Model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68818" y="3525336"/>
            <a:ext cx="3370211" cy="3045828"/>
          </a:xfrm>
          <a:custGeom>
            <a:avLst/>
            <a:gdLst/>
            <a:ahLst/>
            <a:cxnLst/>
            <a:rect r="r" b="b" t="t" l="l"/>
            <a:pathLst>
              <a:path h="3045828" w="3370211">
                <a:moveTo>
                  <a:pt x="0" y="0"/>
                </a:moveTo>
                <a:lnTo>
                  <a:pt x="3370211" y="0"/>
                </a:lnTo>
                <a:lnTo>
                  <a:pt x="3370211" y="3045828"/>
                </a:lnTo>
                <a:lnTo>
                  <a:pt x="0" y="3045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4388" y="528843"/>
            <a:ext cx="5772051" cy="21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Tech Stack &amp; Implementation</a:t>
            </a:r>
          </a:p>
          <a:p>
            <a:pPr algn="l" marL="0" indent="0" lvl="0">
              <a:lnSpc>
                <a:spcPts val="56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86501" y="2754369"/>
            <a:ext cx="3597786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HTML &amp; CSS for a responsive, user-friendly interface.</a:t>
            </a:r>
          </a:p>
          <a:p>
            <a:pPr algn="ctr" marL="0" indent="0" lvl="0">
              <a:lnSpc>
                <a:spcPts val="29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086501" y="7304369"/>
            <a:ext cx="3597786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OpenAI API key for advanced NLP (job descriptions, CV analysis) and conversational AI (interviews)</a:t>
            </a:r>
          </a:p>
          <a:p>
            <a:pPr algn="ctr" marL="0" indent="0" lvl="0">
              <a:lnSpc>
                <a:spcPts val="294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361518" y="1502446"/>
            <a:ext cx="3047752" cy="918548"/>
            <a:chOff x="0" y="0"/>
            <a:chExt cx="938209" cy="2827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8209" cy="282763"/>
            </a:xfrm>
            <a:custGeom>
              <a:avLst/>
              <a:gdLst/>
              <a:ahLst/>
              <a:cxnLst/>
              <a:rect r="r" b="b" t="t" l="l"/>
              <a:pathLst>
                <a:path h="282763" w="938209">
                  <a:moveTo>
                    <a:pt x="0" y="0"/>
                  </a:moveTo>
                  <a:lnTo>
                    <a:pt x="938209" y="0"/>
                  </a:lnTo>
                  <a:lnTo>
                    <a:pt x="938209" y="282763"/>
                  </a:lnTo>
                  <a:lnTo>
                    <a:pt x="0" y="282763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38209" cy="330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361518" y="1718833"/>
            <a:ext cx="304775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b="true" sz="32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Frontend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61518" y="6052446"/>
            <a:ext cx="3047752" cy="918548"/>
            <a:chOff x="0" y="0"/>
            <a:chExt cx="938209" cy="2827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8209" cy="282763"/>
            </a:xfrm>
            <a:custGeom>
              <a:avLst/>
              <a:gdLst/>
              <a:ahLst/>
              <a:cxnLst/>
              <a:rect r="r" b="b" t="t" l="l"/>
              <a:pathLst>
                <a:path h="282763" w="938209">
                  <a:moveTo>
                    <a:pt x="0" y="0"/>
                  </a:moveTo>
                  <a:lnTo>
                    <a:pt x="938209" y="0"/>
                  </a:lnTo>
                  <a:lnTo>
                    <a:pt x="938209" y="282763"/>
                  </a:lnTo>
                  <a:lnTo>
                    <a:pt x="0" y="282763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38209" cy="330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61518" y="6268832"/>
            <a:ext cx="304775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GenAI</a:t>
            </a:r>
          </a:p>
          <a:p>
            <a:pPr algn="ctr" marL="0" indent="0" lvl="0">
              <a:lnSpc>
                <a:spcPts val="3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223560" y="2754369"/>
            <a:ext cx="3597786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Python (Flask) for server-side logic and API integration.</a:t>
            </a:r>
          </a:p>
          <a:p>
            <a:pPr algn="ctr" marL="0" indent="0" lvl="0">
              <a:lnSpc>
                <a:spcPts val="29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223560" y="7304369"/>
            <a:ext cx="3597786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Microsoft Azure for hosting, storage, and scalability.</a:t>
            </a:r>
          </a:p>
          <a:p>
            <a:pPr algn="ctr" marL="0" indent="0" lvl="0">
              <a:lnSpc>
                <a:spcPts val="294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3498577" y="1502446"/>
            <a:ext cx="3047752" cy="918548"/>
            <a:chOff x="0" y="0"/>
            <a:chExt cx="938209" cy="2827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8209" cy="282763"/>
            </a:xfrm>
            <a:custGeom>
              <a:avLst/>
              <a:gdLst/>
              <a:ahLst/>
              <a:cxnLst/>
              <a:rect r="r" b="b" t="t" l="l"/>
              <a:pathLst>
                <a:path h="282763" w="938209">
                  <a:moveTo>
                    <a:pt x="0" y="0"/>
                  </a:moveTo>
                  <a:lnTo>
                    <a:pt x="938209" y="0"/>
                  </a:lnTo>
                  <a:lnTo>
                    <a:pt x="938209" y="282763"/>
                  </a:lnTo>
                  <a:lnTo>
                    <a:pt x="0" y="282763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938209" cy="330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498577" y="1718833"/>
            <a:ext cx="304775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Backend</a:t>
            </a:r>
          </a:p>
          <a:p>
            <a:pPr algn="ctr" marL="0" indent="0" lvl="0">
              <a:lnSpc>
                <a:spcPts val="384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3498577" y="6052446"/>
            <a:ext cx="3047752" cy="918548"/>
            <a:chOff x="0" y="0"/>
            <a:chExt cx="938209" cy="2827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8209" cy="282763"/>
            </a:xfrm>
            <a:custGeom>
              <a:avLst/>
              <a:gdLst/>
              <a:ahLst/>
              <a:cxnLst/>
              <a:rect r="r" b="b" t="t" l="l"/>
              <a:pathLst>
                <a:path h="282763" w="938209">
                  <a:moveTo>
                    <a:pt x="0" y="0"/>
                  </a:moveTo>
                  <a:lnTo>
                    <a:pt x="938209" y="0"/>
                  </a:lnTo>
                  <a:lnTo>
                    <a:pt x="938209" y="282763"/>
                  </a:lnTo>
                  <a:lnTo>
                    <a:pt x="0" y="282763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938209" cy="330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498577" y="6268832"/>
            <a:ext cx="304775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Azure</a:t>
            </a:r>
          </a:p>
          <a:p>
            <a:pPr algn="ctr" marL="0" indent="0" lvl="0">
              <a:lnSpc>
                <a:spcPts val="38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481780" y="2229497"/>
            <a:ext cx="5932922" cy="7122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9499" indent="-294750" lvl="1">
              <a:lnSpc>
                <a:spcPts val="3822"/>
              </a:lnSpc>
              <a:buAutoNum type="arabicPeriod" startAt="1"/>
            </a:pPr>
            <a:r>
              <a:rPr lang="en-US" b="true" sz="27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Job Description Creator:</a:t>
            </a:r>
            <a:r>
              <a:rPr lang="en-US" sz="27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Fully functional prototype using OpenAI API to generate tailored JDs, served via Python backend and styled with HTML/CSS.</a:t>
            </a:r>
          </a:p>
          <a:p>
            <a:pPr algn="l" marL="589499" indent="-294750" lvl="1">
              <a:lnSpc>
                <a:spcPts val="3822"/>
              </a:lnSpc>
              <a:buAutoNum type="arabicPeriod" startAt="1"/>
            </a:pPr>
            <a:r>
              <a:rPr lang="en-US" b="true" sz="27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CV Analyzer:</a:t>
            </a:r>
            <a:r>
              <a:rPr lang="en-US" sz="27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Beta version ranks resumes with 85% accuracy, leveraging OpenAI for text analysis, hosted on Azure.</a:t>
            </a:r>
          </a:p>
          <a:p>
            <a:pPr algn="l" marL="589499" indent="-294750" lvl="1">
              <a:lnSpc>
                <a:spcPts val="3822"/>
              </a:lnSpc>
              <a:buAutoNum type="arabicPeriod" startAt="1"/>
            </a:pPr>
            <a:r>
              <a:rPr lang="en-US" b="true" sz="27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AI-Powered Interview: </a:t>
            </a:r>
            <a:r>
              <a:rPr lang="en-US" sz="27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powered by OpenAI and leveraged by Heygen API virtual avatar.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48125" y="9582187"/>
            <a:ext cx="8096250" cy="2247863"/>
            <a:chOff x="0" y="0"/>
            <a:chExt cx="2132346" cy="592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2346" cy="592030"/>
            </a:xfrm>
            <a:custGeom>
              <a:avLst/>
              <a:gdLst/>
              <a:ahLst/>
              <a:cxnLst/>
              <a:rect r="r" b="b" t="t" l="l"/>
              <a:pathLst>
                <a:path h="592030" w="2132346">
                  <a:moveTo>
                    <a:pt x="0" y="0"/>
                  </a:moveTo>
                  <a:lnTo>
                    <a:pt x="2132346" y="0"/>
                  </a:lnTo>
                  <a:lnTo>
                    <a:pt x="2132346" y="592030"/>
                  </a:lnTo>
                  <a:lnTo>
                    <a:pt x="0" y="592030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32346" cy="639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344615" y="6686550"/>
            <a:ext cx="4689231" cy="4114800"/>
          </a:xfrm>
          <a:custGeom>
            <a:avLst/>
            <a:gdLst/>
            <a:ahLst/>
            <a:cxnLst/>
            <a:rect r="r" b="b" t="t" l="l"/>
            <a:pathLst>
              <a:path h="4114800" w="4689231">
                <a:moveTo>
                  <a:pt x="0" y="0"/>
                </a:moveTo>
                <a:lnTo>
                  <a:pt x="4689230" y="0"/>
                </a:lnTo>
                <a:lnTo>
                  <a:pt x="46892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7075" y="510539"/>
            <a:ext cx="7865401" cy="80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600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Application Interface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62754" y="1488572"/>
            <a:ext cx="15762492" cy="7309856"/>
          </a:xfrm>
          <a:custGeom>
            <a:avLst/>
            <a:gdLst/>
            <a:ahLst/>
            <a:cxnLst/>
            <a:rect r="r" b="b" t="t" l="l"/>
            <a:pathLst>
              <a:path h="7309856" w="15762492">
                <a:moveTo>
                  <a:pt x="0" y="0"/>
                </a:moveTo>
                <a:lnTo>
                  <a:pt x="15762492" y="0"/>
                </a:lnTo>
                <a:lnTo>
                  <a:pt x="15762492" y="7309856"/>
                </a:lnTo>
                <a:lnTo>
                  <a:pt x="0" y="7309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14459" y="8983615"/>
            <a:ext cx="1284434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5" tooltip="https://www.youtube.com/watch?si=qPA2hkKzpiVmFTrg&amp;v=vhUd5ej8AM8&amp;feature=youtu.be"/>
              </a:rPr>
              <a:t>https://www.youtube.com/watch?si=qPA2hkKzpiVmFTrg&amp;v=vhUd5ej8AM8&amp;feature=youtu.be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48125" y="9582187"/>
            <a:ext cx="8096250" cy="2247863"/>
            <a:chOff x="0" y="0"/>
            <a:chExt cx="2132346" cy="592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2346" cy="592030"/>
            </a:xfrm>
            <a:custGeom>
              <a:avLst/>
              <a:gdLst/>
              <a:ahLst/>
              <a:cxnLst/>
              <a:rect r="r" b="b" t="t" l="l"/>
              <a:pathLst>
                <a:path h="592030" w="2132346">
                  <a:moveTo>
                    <a:pt x="0" y="0"/>
                  </a:moveTo>
                  <a:lnTo>
                    <a:pt x="2132346" y="0"/>
                  </a:lnTo>
                  <a:lnTo>
                    <a:pt x="2132346" y="592030"/>
                  </a:lnTo>
                  <a:lnTo>
                    <a:pt x="0" y="592030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32346" cy="639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344615" y="6686550"/>
            <a:ext cx="4689231" cy="4114800"/>
          </a:xfrm>
          <a:custGeom>
            <a:avLst/>
            <a:gdLst/>
            <a:ahLst/>
            <a:cxnLst/>
            <a:rect r="r" b="b" t="t" l="l"/>
            <a:pathLst>
              <a:path h="4114800" w="4689231">
                <a:moveTo>
                  <a:pt x="0" y="0"/>
                </a:moveTo>
                <a:lnTo>
                  <a:pt x="4689230" y="0"/>
                </a:lnTo>
                <a:lnTo>
                  <a:pt x="46892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7075" y="1626823"/>
            <a:ext cx="7382236" cy="3709573"/>
          </a:xfrm>
          <a:custGeom>
            <a:avLst/>
            <a:gdLst/>
            <a:ahLst/>
            <a:cxnLst/>
            <a:rect r="r" b="b" t="t" l="l"/>
            <a:pathLst>
              <a:path h="3709573" w="7382236">
                <a:moveTo>
                  <a:pt x="0" y="0"/>
                </a:moveTo>
                <a:lnTo>
                  <a:pt x="7382236" y="0"/>
                </a:lnTo>
                <a:lnTo>
                  <a:pt x="7382236" y="3709574"/>
                </a:lnTo>
                <a:lnTo>
                  <a:pt x="0" y="370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54835" y="1626823"/>
            <a:ext cx="7789131" cy="3709573"/>
          </a:xfrm>
          <a:custGeom>
            <a:avLst/>
            <a:gdLst/>
            <a:ahLst/>
            <a:cxnLst/>
            <a:rect r="r" b="b" t="t" l="l"/>
            <a:pathLst>
              <a:path h="3709573" w="7789131">
                <a:moveTo>
                  <a:pt x="0" y="0"/>
                </a:moveTo>
                <a:lnTo>
                  <a:pt x="7789131" y="0"/>
                </a:lnTo>
                <a:lnTo>
                  <a:pt x="7789131" y="3709574"/>
                </a:lnTo>
                <a:lnTo>
                  <a:pt x="0" y="3709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72797" y="5908030"/>
            <a:ext cx="8053257" cy="3825297"/>
          </a:xfrm>
          <a:custGeom>
            <a:avLst/>
            <a:gdLst/>
            <a:ahLst/>
            <a:cxnLst/>
            <a:rect r="r" b="b" t="t" l="l"/>
            <a:pathLst>
              <a:path h="3825297" w="8053257">
                <a:moveTo>
                  <a:pt x="0" y="0"/>
                </a:moveTo>
                <a:lnTo>
                  <a:pt x="8053257" y="0"/>
                </a:lnTo>
                <a:lnTo>
                  <a:pt x="8053257" y="3825298"/>
                </a:lnTo>
                <a:lnTo>
                  <a:pt x="0" y="382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622214"/>
            <a:ext cx="8599889" cy="4111114"/>
          </a:xfrm>
          <a:custGeom>
            <a:avLst/>
            <a:gdLst/>
            <a:ahLst/>
            <a:cxnLst/>
            <a:rect r="r" b="b" t="t" l="l"/>
            <a:pathLst>
              <a:path h="4111114" w="8599889">
                <a:moveTo>
                  <a:pt x="0" y="0"/>
                </a:moveTo>
                <a:lnTo>
                  <a:pt x="8599889" y="0"/>
                </a:lnTo>
                <a:lnTo>
                  <a:pt x="8599889" y="4111114"/>
                </a:lnTo>
                <a:lnTo>
                  <a:pt x="0" y="4111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7075" y="510539"/>
            <a:ext cx="7865401" cy="80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600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Application Interface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48125" y="9582187"/>
            <a:ext cx="8096250" cy="2247863"/>
            <a:chOff x="0" y="0"/>
            <a:chExt cx="2132346" cy="592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2346" cy="592030"/>
            </a:xfrm>
            <a:custGeom>
              <a:avLst/>
              <a:gdLst/>
              <a:ahLst/>
              <a:cxnLst/>
              <a:rect r="r" b="b" t="t" l="l"/>
              <a:pathLst>
                <a:path h="592030" w="2132346">
                  <a:moveTo>
                    <a:pt x="0" y="0"/>
                  </a:moveTo>
                  <a:lnTo>
                    <a:pt x="2132346" y="0"/>
                  </a:lnTo>
                  <a:lnTo>
                    <a:pt x="2132346" y="592030"/>
                  </a:lnTo>
                  <a:lnTo>
                    <a:pt x="0" y="592030"/>
                  </a:lnTo>
                  <a:close/>
                </a:path>
              </a:pathLst>
            </a:custGeom>
            <a:solidFill>
              <a:srgbClr val="FA57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32346" cy="639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344615" y="6686550"/>
            <a:ext cx="4689231" cy="4114800"/>
          </a:xfrm>
          <a:custGeom>
            <a:avLst/>
            <a:gdLst/>
            <a:ahLst/>
            <a:cxnLst/>
            <a:rect r="r" b="b" t="t" l="l"/>
            <a:pathLst>
              <a:path h="4114800" w="4689231">
                <a:moveTo>
                  <a:pt x="0" y="0"/>
                </a:moveTo>
                <a:lnTo>
                  <a:pt x="4689230" y="0"/>
                </a:lnTo>
                <a:lnTo>
                  <a:pt x="46892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7075" y="1320165"/>
            <a:ext cx="10530361" cy="6515661"/>
          </a:xfrm>
          <a:custGeom>
            <a:avLst/>
            <a:gdLst/>
            <a:ahLst/>
            <a:cxnLst/>
            <a:rect r="r" b="b" t="t" l="l"/>
            <a:pathLst>
              <a:path h="6515661" w="10530361">
                <a:moveTo>
                  <a:pt x="0" y="0"/>
                </a:moveTo>
                <a:lnTo>
                  <a:pt x="10530361" y="0"/>
                </a:lnTo>
                <a:lnTo>
                  <a:pt x="10530361" y="6515661"/>
                </a:lnTo>
                <a:lnTo>
                  <a:pt x="0" y="6515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46023" y="4210184"/>
            <a:ext cx="10064016" cy="5563197"/>
          </a:xfrm>
          <a:custGeom>
            <a:avLst/>
            <a:gdLst/>
            <a:ahLst/>
            <a:cxnLst/>
            <a:rect r="r" b="b" t="t" l="l"/>
            <a:pathLst>
              <a:path h="5563197" w="10064016">
                <a:moveTo>
                  <a:pt x="0" y="0"/>
                </a:moveTo>
                <a:lnTo>
                  <a:pt x="10064016" y="0"/>
                </a:lnTo>
                <a:lnTo>
                  <a:pt x="10064016" y="5563197"/>
                </a:lnTo>
                <a:lnTo>
                  <a:pt x="0" y="5563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46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7075" y="510539"/>
            <a:ext cx="7865401" cy="80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600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Application Interface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DAGhKUD28CY</dc:identifier>
  <dcterms:modified xsi:type="dcterms:W3CDTF">2011-08-01T06:04:30Z</dcterms:modified>
  <cp:revision>1</cp:revision>
  <dc:title>RecruiterAI Presentation</dc:title>
</cp:coreProperties>
</file>